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77FEB-BDA5-41BD-BD6C-DC4212EC79E2}" type="datetimeFigureOut">
              <a:rPr lang="fr-FR" smtClean="0"/>
              <a:t>27/04/2015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7275B-01ED-4DA9-A8E2-86654CAF89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569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D521C6-85AC-4C45-B961-4E3619924BA5}" type="slidenum">
              <a:rPr lang="en-US" altLang="fr-FR" sz="1200">
                <a:solidFill>
                  <a:prstClr val="black"/>
                </a:solidFill>
              </a:rPr>
              <a:pPr eaLnBrk="1" hangingPunct="1"/>
              <a:t>1</a:t>
            </a:fld>
            <a:endParaRPr lang="en-US" altLang="fr-FR" sz="120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CF92F-3253-4703-9BC2-9B1FCACEB75A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44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6F4D3-284D-46C3-BEE0-AFF072FE3EA5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66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F52D9-7422-42EF-8C25-680AA325EBA8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517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CC308-8C12-424D-9520-DD39D557B87E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69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8A508-0E42-4195-95E5-6312B551096E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13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1EF2E-BE95-467F-A754-6602FE045E9F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37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EDDF2-831F-4D25-A6EC-031506AB4352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105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B07BF-4DBB-4A42-942B-60CCEB1436A6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557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18810-197F-462D-9129-590AE1888F07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07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A3668-7966-488E-BA7D-33D6C0A57D5D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606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D2A14-50D7-4853-961C-200302CA1AC3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79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40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40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AEF1D8-611E-4EB2-9AD6-FA9F9C81E6F7}" type="slidenum">
              <a:rPr lang="fr-FR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39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95288" y="1557338"/>
            <a:ext cx="7416800" cy="3959225"/>
            <a:chOff x="249" y="981"/>
            <a:chExt cx="4672" cy="2494"/>
          </a:xfrm>
        </p:grpSpPr>
        <p:sp>
          <p:nvSpPr>
            <p:cNvPr id="4206" name="Rectangle 3"/>
            <p:cNvSpPr>
              <a:spLocks noChangeAspect="1" noChangeArrowheads="1"/>
            </p:cNvSpPr>
            <p:nvPr/>
          </p:nvSpPr>
          <p:spPr bwMode="auto">
            <a:xfrm>
              <a:off x="249" y="1015"/>
              <a:ext cx="4672" cy="2460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rgbClr val="FFFF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fr-FR" altLang="fr-FR">
                <a:solidFill>
                  <a:srgbClr val="000000"/>
                </a:solidFill>
              </a:endParaRPr>
            </a:p>
          </p:txBody>
        </p:sp>
        <p:sp>
          <p:nvSpPr>
            <p:cNvPr id="4207" name="Text Box 4"/>
            <p:cNvSpPr txBox="1">
              <a:spLocks noChangeAspect="1" noChangeArrowheads="1"/>
            </p:cNvSpPr>
            <p:nvPr/>
          </p:nvSpPr>
          <p:spPr bwMode="auto">
            <a:xfrm rot="-5400000">
              <a:off x="-835" y="2110"/>
              <a:ext cx="244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fr-FR" altLang="fr-FR" b="1">
                  <a:solidFill>
                    <a:srgbClr val="000000"/>
                  </a:solidFill>
                </a:rPr>
                <a:t>Patrons			 Processus</a:t>
              </a:r>
            </a:p>
          </p:txBody>
        </p:sp>
        <p:sp>
          <p:nvSpPr>
            <p:cNvPr id="4208" name="AutoShape 5"/>
            <p:cNvSpPr>
              <a:spLocks noChangeArrowheads="1"/>
            </p:cNvSpPr>
            <p:nvPr/>
          </p:nvSpPr>
          <p:spPr bwMode="auto">
            <a:xfrm>
              <a:off x="340" y="1888"/>
              <a:ext cx="136" cy="862"/>
            </a:xfrm>
            <a:prstGeom prst="upDownArrow">
              <a:avLst>
                <a:gd name="adj1" fmla="val 50000"/>
                <a:gd name="adj2" fmla="val 12676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fr-FR" altLang="fr-FR">
                <a:solidFill>
                  <a:srgbClr val="000000"/>
                </a:solidFill>
              </a:endParaRPr>
            </a:p>
          </p:txBody>
        </p:sp>
      </p:grpSp>
      <p:sp>
        <p:nvSpPr>
          <p:cNvPr id="4099" name="AutoShape 6"/>
          <p:cNvSpPr>
            <a:spLocks noChangeAspect="1" noChangeArrowheads="1"/>
          </p:cNvSpPr>
          <p:nvPr/>
        </p:nvSpPr>
        <p:spPr bwMode="auto">
          <a:xfrm>
            <a:off x="827088" y="908050"/>
            <a:ext cx="1946275" cy="4535488"/>
          </a:xfrm>
          <a:prstGeom prst="roundRect">
            <a:avLst>
              <a:gd name="adj" fmla="val 16667"/>
            </a:avLst>
          </a:prstGeom>
          <a:solidFill>
            <a:srgbClr val="FFFFCC">
              <a:alpha val="72156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1300" b="1">
                <a:solidFill>
                  <a:srgbClr val="000000"/>
                </a:solidFill>
              </a:rPr>
              <a:t>Diversité de l'homme &amp; des comportements de ses sociétés envers la biodiversité</a:t>
            </a:r>
            <a:r>
              <a:rPr lang="fr-FR" altLang="fr-FR" sz="13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00" name="AutoShape 7"/>
          <p:cNvSpPr>
            <a:spLocks noChangeAspect="1" noChangeArrowheads="1"/>
          </p:cNvSpPr>
          <p:nvPr/>
        </p:nvSpPr>
        <p:spPr bwMode="auto">
          <a:xfrm>
            <a:off x="5003800" y="909638"/>
            <a:ext cx="2376488" cy="4535487"/>
          </a:xfrm>
          <a:prstGeom prst="roundRect">
            <a:avLst>
              <a:gd name="adj" fmla="val 16667"/>
            </a:avLst>
          </a:prstGeom>
          <a:solidFill>
            <a:srgbClr val="CCFFFF">
              <a:alpha val="72156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1300" b="1">
                <a:solidFill>
                  <a:srgbClr val="000000"/>
                </a:solidFill>
              </a:rPr>
              <a:t>Diversité biologique &amp; Evolution</a:t>
            </a:r>
          </a:p>
        </p:txBody>
      </p:sp>
      <p:sp>
        <p:nvSpPr>
          <p:cNvPr id="4101" name="AutoShape 8"/>
          <p:cNvSpPr>
            <a:spLocks noChangeAspect="1" noChangeArrowheads="1"/>
          </p:cNvSpPr>
          <p:nvPr/>
        </p:nvSpPr>
        <p:spPr bwMode="auto">
          <a:xfrm>
            <a:off x="2843213" y="908050"/>
            <a:ext cx="2105025" cy="4535488"/>
          </a:xfrm>
          <a:prstGeom prst="roundRect">
            <a:avLst>
              <a:gd name="adj" fmla="val 16667"/>
            </a:avLst>
          </a:prstGeom>
          <a:solidFill>
            <a:srgbClr val="99FF99">
              <a:alpha val="72156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1300" b="1">
                <a:solidFill>
                  <a:srgbClr val="000000"/>
                </a:solidFill>
              </a:rPr>
              <a:t>Interactions entre les diversités biologiques et socio-culturelles</a:t>
            </a:r>
          </a:p>
        </p:txBody>
      </p:sp>
      <p:sp>
        <p:nvSpPr>
          <p:cNvPr id="4102" name="AutoShape 9"/>
          <p:cNvSpPr>
            <a:spLocks noChangeArrowheads="1"/>
          </p:cNvSpPr>
          <p:nvPr/>
        </p:nvSpPr>
        <p:spPr bwMode="auto">
          <a:xfrm>
            <a:off x="34925" y="115888"/>
            <a:ext cx="8137525" cy="6192837"/>
          </a:xfrm>
          <a:prstGeom prst="roundRect">
            <a:avLst>
              <a:gd name="adj" fmla="val 3306"/>
            </a:avLst>
          </a:prstGeom>
          <a:noFill/>
          <a:ln w="38100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fr-FR">
              <a:solidFill>
                <a:srgbClr val="000000"/>
              </a:solidFill>
            </a:endParaRPr>
          </a:p>
        </p:txBody>
      </p:sp>
      <p:grpSp>
        <p:nvGrpSpPr>
          <p:cNvPr id="101386" name="Group 10"/>
          <p:cNvGrpSpPr>
            <a:grpSpLocks/>
          </p:cNvGrpSpPr>
          <p:nvPr/>
        </p:nvGrpSpPr>
        <p:grpSpPr bwMode="auto">
          <a:xfrm>
            <a:off x="1116013" y="1700213"/>
            <a:ext cx="6264275" cy="3636962"/>
            <a:chOff x="703" y="1071"/>
            <a:chExt cx="3946" cy="2291"/>
          </a:xfrm>
        </p:grpSpPr>
        <p:sp>
          <p:nvSpPr>
            <p:cNvPr id="4149" name="AutoShape 11"/>
            <p:cNvSpPr>
              <a:spLocks noChangeAspect="1" noChangeArrowheads="1"/>
            </p:cNvSpPr>
            <p:nvPr/>
          </p:nvSpPr>
          <p:spPr bwMode="auto">
            <a:xfrm>
              <a:off x="2846" y="3090"/>
              <a:ext cx="1803" cy="272"/>
            </a:xfrm>
            <a:prstGeom prst="roundRect">
              <a:avLst>
                <a:gd name="adj" fmla="val 16667"/>
              </a:avLst>
            </a:prstGeom>
            <a:solidFill>
              <a:srgbClr val="FF9933">
                <a:alpha val="45882"/>
              </a:srgbClr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000" b="1">
                  <a:solidFill>
                    <a:srgbClr val="000000"/>
                  </a:solidFill>
                </a:rPr>
                <a:t>WP1. Inventaires et suivis, significations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000" b="1">
                  <a:solidFill>
                    <a:srgbClr val="000000"/>
                  </a:solidFill>
                </a:rPr>
                <a:t>et usages </a:t>
              </a:r>
              <a:r>
                <a:rPr lang="fr-FR" altLang="fr-FR" sz="1000">
                  <a:solidFill>
                    <a:srgbClr val="000000"/>
                  </a:solidFill>
                </a:rPr>
                <a:t>(part. 2,4,5,7,8,9,10,11)</a:t>
              </a:r>
            </a:p>
          </p:txBody>
        </p:sp>
        <p:sp>
          <p:nvSpPr>
            <p:cNvPr id="4150" name="AutoShape 12"/>
            <p:cNvSpPr>
              <a:spLocks noChangeAspect="1" noChangeArrowheads="1"/>
            </p:cNvSpPr>
            <p:nvPr/>
          </p:nvSpPr>
          <p:spPr bwMode="auto">
            <a:xfrm>
              <a:off x="873" y="2417"/>
              <a:ext cx="2551" cy="272"/>
            </a:xfrm>
            <a:prstGeom prst="roundRect">
              <a:avLst>
                <a:gd name="adj" fmla="val 16667"/>
              </a:avLst>
            </a:prstGeom>
            <a:solidFill>
              <a:srgbClr val="FF9933">
                <a:alpha val="45882"/>
              </a:srgbClr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000" b="1">
                  <a:solidFill>
                    <a:srgbClr val="000000"/>
                  </a:solidFill>
                </a:rPr>
                <a:t>WP4. Pratiques et représentations liées à la biodiversité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000">
                  <a:solidFill>
                    <a:srgbClr val="000000"/>
                  </a:solidFill>
                </a:rPr>
                <a:t>(part. 2,3,4,7,11,12)</a:t>
              </a:r>
            </a:p>
          </p:txBody>
        </p:sp>
        <p:sp>
          <p:nvSpPr>
            <p:cNvPr id="4151" name="AutoShape 13"/>
            <p:cNvSpPr>
              <a:spLocks noChangeAspect="1" noChangeArrowheads="1"/>
            </p:cNvSpPr>
            <p:nvPr/>
          </p:nvSpPr>
          <p:spPr bwMode="auto">
            <a:xfrm>
              <a:off x="2846" y="2080"/>
              <a:ext cx="1803" cy="273"/>
            </a:xfrm>
            <a:prstGeom prst="roundRect">
              <a:avLst>
                <a:gd name="adj" fmla="val 16667"/>
              </a:avLst>
            </a:prstGeom>
            <a:solidFill>
              <a:srgbClr val="FF9933">
                <a:alpha val="45882"/>
              </a:srgbClr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000" b="1">
                  <a:solidFill>
                    <a:srgbClr val="000000"/>
                  </a:solidFill>
                </a:rPr>
                <a:t>WP5. Fonctions, Adaptations : des organes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000" b="1">
                  <a:solidFill>
                    <a:srgbClr val="000000"/>
                  </a:solidFill>
                </a:rPr>
                <a:t>aux communautés </a:t>
              </a:r>
              <a:r>
                <a:rPr lang="fr-FR" altLang="fr-FR" sz="1000">
                  <a:solidFill>
                    <a:srgbClr val="000000"/>
                  </a:solidFill>
                </a:rPr>
                <a:t>(part. 2,4,5,6,8,10,11,12)</a:t>
              </a:r>
            </a:p>
          </p:txBody>
        </p:sp>
        <p:sp>
          <p:nvSpPr>
            <p:cNvPr id="4152" name="AutoShape 14"/>
            <p:cNvSpPr>
              <a:spLocks noChangeAspect="1" noChangeArrowheads="1"/>
            </p:cNvSpPr>
            <p:nvPr/>
          </p:nvSpPr>
          <p:spPr bwMode="auto">
            <a:xfrm>
              <a:off x="2846" y="2760"/>
              <a:ext cx="1803" cy="272"/>
            </a:xfrm>
            <a:prstGeom prst="roundRect">
              <a:avLst>
                <a:gd name="adj" fmla="val 16667"/>
              </a:avLst>
            </a:prstGeom>
            <a:solidFill>
              <a:srgbClr val="FF9933">
                <a:alpha val="45882"/>
              </a:srgbClr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000" b="1">
                  <a:solidFill>
                    <a:srgbClr val="000000"/>
                  </a:solidFill>
                </a:rPr>
                <a:t>WP2. Taxonomie intégrative, Systématique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000" b="1">
                  <a:solidFill>
                    <a:srgbClr val="000000"/>
                  </a:solidFill>
                </a:rPr>
                <a:t>phylogénétique </a:t>
              </a:r>
              <a:r>
                <a:rPr lang="fr-FR" altLang="fr-FR" sz="1000">
                  <a:solidFill>
                    <a:srgbClr val="000000"/>
                  </a:solidFill>
                </a:rPr>
                <a:t>(part. 2,5,8,9,12)</a:t>
              </a:r>
            </a:p>
          </p:txBody>
        </p:sp>
        <p:sp>
          <p:nvSpPr>
            <p:cNvPr id="4153" name="AutoShape 15"/>
            <p:cNvSpPr>
              <a:spLocks noChangeAspect="1" noChangeArrowheads="1"/>
            </p:cNvSpPr>
            <p:nvPr/>
          </p:nvSpPr>
          <p:spPr bwMode="auto">
            <a:xfrm>
              <a:off x="703" y="2760"/>
              <a:ext cx="1599" cy="272"/>
            </a:xfrm>
            <a:prstGeom prst="roundRect">
              <a:avLst>
                <a:gd name="adj" fmla="val 16667"/>
              </a:avLst>
            </a:prstGeom>
            <a:solidFill>
              <a:srgbClr val="FF9933">
                <a:alpha val="45882"/>
              </a:srgbClr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000" b="1">
                  <a:solidFill>
                    <a:srgbClr val="000000"/>
                  </a:solidFill>
                </a:rPr>
                <a:t>WP3. Biologie et Evolution de l’homme</a:t>
              </a: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000">
                  <a:solidFill>
                    <a:srgbClr val="000000"/>
                  </a:solidFill>
                </a:rPr>
                <a:t>(part. 3,7)</a:t>
              </a:r>
            </a:p>
          </p:txBody>
        </p:sp>
        <p:sp>
          <p:nvSpPr>
            <p:cNvPr id="4154" name="AutoShape 16"/>
            <p:cNvSpPr>
              <a:spLocks noChangeAspect="1" noChangeArrowheads="1"/>
            </p:cNvSpPr>
            <p:nvPr/>
          </p:nvSpPr>
          <p:spPr bwMode="auto">
            <a:xfrm>
              <a:off x="873" y="1071"/>
              <a:ext cx="3028" cy="273"/>
            </a:xfrm>
            <a:prstGeom prst="roundRect">
              <a:avLst>
                <a:gd name="adj" fmla="val 16667"/>
              </a:avLst>
            </a:prstGeom>
            <a:solidFill>
              <a:srgbClr val="FF9933">
                <a:alpha val="45882"/>
              </a:srgbClr>
            </a:solidFill>
            <a:ln w="19050">
              <a:solidFill>
                <a:srgbClr val="33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000" b="1">
                  <a:solidFill>
                    <a:srgbClr val="000000"/>
                  </a:solidFill>
                </a:rPr>
                <a:t>WP8. Concepts, Méthodes &amp; Interdisciplinarité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000">
                  <a:solidFill>
                    <a:srgbClr val="000000"/>
                  </a:solidFill>
                </a:rPr>
                <a:t>(tous les partenaires + D. Bergandi, philosophe des sciences)</a:t>
              </a:r>
            </a:p>
          </p:txBody>
        </p:sp>
        <p:sp>
          <p:nvSpPr>
            <p:cNvPr id="4155" name="AutoShape 17"/>
            <p:cNvSpPr>
              <a:spLocks noChangeAspect="1" noChangeArrowheads="1"/>
            </p:cNvSpPr>
            <p:nvPr/>
          </p:nvSpPr>
          <p:spPr bwMode="auto">
            <a:xfrm>
              <a:off x="1179" y="1408"/>
              <a:ext cx="2382" cy="272"/>
            </a:xfrm>
            <a:prstGeom prst="roundRect">
              <a:avLst>
                <a:gd name="adj" fmla="val 16667"/>
              </a:avLst>
            </a:prstGeom>
            <a:solidFill>
              <a:srgbClr val="FF9933">
                <a:alpha val="45882"/>
              </a:srgbClr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000" b="1">
                  <a:solidFill>
                    <a:srgbClr val="000000"/>
                  </a:solidFill>
                </a:rPr>
                <a:t>WP7. Sciences de la Conservation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000">
                  <a:solidFill>
                    <a:srgbClr val="000000"/>
                  </a:solidFill>
                </a:rPr>
                <a:t>(part. 3,4)</a:t>
              </a:r>
            </a:p>
          </p:txBody>
        </p:sp>
        <p:grpSp>
          <p:nvGrpSpPr>
            <p:cNvPr id="4156" name="Group 18"/>
            <p:cNvGrpSpPr>
              <a:grpSpLocks/>
            </p:cNvGrpSpPr>
            <p:nvPr/>
          </p:nvGrpSpPr>
          <p:grpSpPr bwMode="auto">
            <a:xfrm>
              <a:off x="1178" y="1744"/>
              <a:ext cx="2382" cy="272"/>
              <a:chOff x="1314" y="1744"/>
              <a:chExt cx="2382" cy="272"/>
            </a:xfrm>
          </p:grpSpPr>
          <p:sp>
            <p:nvSpPr>
              <p:cNvPr id="4199" name="AutoShape 19"/>
              <p:cNvSpPr>
                <a:spLocks noChangeAspect="1" noChangeArrowheads="1"/>
              </p:cNvSpPr>
              <p:nvPr/>
            </p:nvSpPr>
            <p:spPr bwMode="auto">
              <a:xfrm>
                <a:off x="1314" y="1744"/>
                <a:ext cx="2382" cy="272"/>
              </a:xfrm>
              <a:prstGeom prst="roundRect">
                <a:avLst>
                  <a:gd name="adj" fmla="val 16667"/>
                </a:avLst>
              </a:prstGeom>
              <a:solidFill>
                <a:srgbClr val="FF9933">
                  <a:alpha val="45882"/>
                </a:srgbClr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tIns="0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altLang="fr-FR" sz="1000" b="1">
                    <a:solidFill>
                      <a:srgbClr val="000000"/>
                    </a:solidFill>
                  </a:rPr>
                  <a:t>     WP6. Scenarios de biodiversité, Modèles, prédiction</a:t>
                </a: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altLang="fr-FR" sz="1000">
                    <a:solidFill>
                      <a:srgbClr val="000000"/>
                    </a:solidFill>
                  </a:rPr>
                  <a:t>	       (part. 2,3,4,6)</a:t>
                </a:r>
              </a:p>
            </p:txBody>
          </p:sp>
          <p:grpSp>
            <p:nvGrpSpPr>
              <p:cNvPr id="4200" name="Group 20"/>
              <p:cNvGrpSpPr>
                <a:grpSpLocks noChangeAspect="1"/>
              </p:cNvGrpSpPr>
              <p:nvPr/>
            </p:nvGrpSpPr>
            <p:grpSpPr bwMode="auto">
              <a:xfrm>
                <a:off x="2236" y="1979"/>
                <a:ext cx="1314" cy="34"/>
                <a:chOff x="2200" y="1888"/>
                <a:chExt cx="1361" cy="45"/>
              </a:xfrm>
            </p:grpSpPr>
            <p:sp>
              <p:nvSpPr>
                <p:cNvPr id="4201" name="Rectangle 21"/>
                <p:cNvSpPr>
                  <a:spLocks noChangeAspect="1" noChangeArrowheads="1"/>
                </p:cNvSpPr>
                <p:nvPr/>
              </p:nvSpPr>
              <p:spPr bwMode="auto">
                <a:xfrm>
                  <a:off x="2200" y="1889"/>
                  <a:ext cx="272" cy="4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altLang="fr-FR" sz="10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2" name="Rectangle 22"/>
                <p:cNvSpPr>
                  <a:spLocks noChangeAspect="1" noChangeArrowheads="1"/>
                </p:cNvSpPr>
                <p:nvPr/>
              </p:nvSpPr>
              <p:spPr bwMode="auto">
                <a:xfrm>
                  <a:off x="2472" y="1889"/>
                  <a:ext cx="272" cy="4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altLang="fr-F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" name="Rectangle 23"/>
                <p:cNvSpPr>
                  <a:spLocks noChangeAspect="1" noChangeArrowheads="1"/>
                </p:cNvSpPr>
                <p:nvPr/>
              </p:nvSpPr>
              <p:spPr bwMode="auto">
                <a:xfrm>
                  <a:off x="2744" y="1888"/>
                  <a:ext cx="272" cy="4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altLang="fr-F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4" name="Rectangle 24"/>
                <p:cNvSpPr>
                  <a:spLocks noChangeAspect="1" noChangeArrowheads="1"/>
                </p:cNvSpPr>
                <p:nvPr/>
              </p:nvSpPr>
              <p:spPr bwMode="auto">
                <a:xfrm>
                  <a:off x="3016" y="1889"/>
                  <a:ext cx="272" cy="44"/>
                </a:xfrm>
                <a:prstGeom prst="rect">
                  <a:avLst/>
                </a:prstGeom>
                <a:solidFill>
                  <a:srgbClr val="33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altLang="fr-F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5" name="Rectangle 25"/>
                <p:cNvSpPr>
                  <a:spLocks noChangeAspect="1" noChangeArrowheads="1"/>
                </p:cNvSpPr>
                <p:nvPr/>
              </p:nvSpPr>
              <p:spPr bwMode="auto">
                <a:xfrm>
                  <a:off x="3289" y="1889"/>
                  <a:ext cx="272" cy="44"/>
                </a:xfrm>
                <a:prstGeom prst="rect">
                  <a:avLst/>
                </a:prstGeom>
                <a:solidFill>
                  <a:srgbClr val="CC00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altLang="fr-FR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4157" name="Group 26"/>
            <p:cNvGrpSpPr>
              <a:grpSpLocks noChangeAspect="1"/>
            </p:cNvGrpSpPr>
            <p:nvPr/>
          </p:nvGrpSpPr>
          <p:grpSpPr bwMode="auto">
            <a:xfrm>
              <a:off x="3118" y="3328"/>
              <a:ext cx="1021" cy="34"/>
              <a:chOff x="929" y="3566"/>
              <a:chExt cx="1361" cy="45"/>
            </a:xfrm>
          </p:grpSpPr>
          <p:sp>
            <p:nvSpPr>
              <p:cNvPr id="4194" name="Rectangle 27"/>
              <p:cNvSpPr>
                <a:spLocks noChangeAspect="1" noChangeArrowheads="1"/>
              </p:cNvSpPr>
              <p:nvPr/>
            </p:nvSpPr>
            <p:spPr bwMode="auto">
              <a:xfrm>
                <a:off x="929" y="3567"/>
                <a:ext cx="272" cy="44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195" name="Rectangle 28"/>
              <p:cNvSpPr>
                <a:spLocks noChangeAspect="1" noChangeArrowheads="1"/>
              </p:cNvSpPr>
              <p:nvPr/>
            </p:nvSpPr>
            <p:spPr bwMode="auto">
              <a:xfrm>
                <a:off x="1201" y="3567"/>
                <a:ext cx="272" cy="4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96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1473" y="3566"/>
                <a:ext cx="272" cy="45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97" name="Rectangle 30"/>
              <p:cNvSpPr>
                <a:spLocks noChangeAspect="1" noChangeArrowheads="1"/>
              </p:cNvSpPr>
              <p:nvPr/>
            </p:nvSpPr>
            <p:spPr bwMode="auto">
              <a:xfrm>
                <a:off x="1745" y="3567"/>
                <a:ext cx="272" cy="44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98" name="Rectangle 31"/>
              <p:cNvSpPr>
                <a:spLocks noChangeAspect="1" noChangeArrowheads="1"/>
              </p:cNvSpPr>
              <p:nvPr/>
            </p:nvSpPr>
            <p:spPr bwMode="auto">
              <a:xfrm>
                <a:off x="2018" y="3567"/>
                <a:ext cx="272" cy="44"/>
              </a:xfrm>
              <a:prstGeom prst="rect">
                <a:avLst/>
              </a:prstGeom>
              <a:solidFill>
                <a:srgbClr val="FF33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58" name="Group 32"/>
            <p:cNvGrpSpPr>
              <a:grpSpLocks noChangeAspect="1"/>
            </p:cNvGrpSpPr>
            <p:nvPr/>
          </p:nvGrpSpPr>
          <p:grpSpPr bwMode="auto">
            <a:xfrm>
              <a:off x="1587" y="2646"/>
              <a:ext cx="1021" cy="34"/>
              <a:chOff x="1791" y="2794"/>
              <a:chExt cx="1361" cy="45"/>
            </a:xfrm>
          </p:grpSpPr>
          <p:sp>
            <p:nvSpPr>
              <p:cNvPr id="4189" name="Rectangle 33"/>
              <p:cNvSpPr>
                <a:spLocks noChangeAspect="1" noChangeArrowheads="1"/>
              </p:cNvSpPr>
              <p:nvPr/>
            </p:nvSpPr>
            <p:spPr bwMode="auto">
              <a:xfrm>
                <a:off x="1791" y="2795"/>
                <a:ext cx="272" cy="44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190" name="Rectangle 34"/>
              <p:cNvSpPr>
                <a:spLocks noChangeAspect="1" noChangeArrowheads="1"/>
              </p:cNvSpPr>
              <p:nvPr/>
            </p:nvSpPr>
            <p:spPr bwMode="auto">
              <a:xfrm>
                <a:off x="2063" y="2795"/>
                <a:ext cx="272" cy="44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91" name="Rectangle 35"/>
              <p:cNvSpPr>
                <a:spLocks noChangeAspect="1" noChangeArrowheads="1"/>
              </p:cNvSpPr>
              <p:nvPr/>
            </p:nvSpPr>
            <p:spPr bwMode="auto">
              <a:xfrm>
                <a:off x="2335" y="2794"/>
                <a:ext cx="272" cy="45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92" name="Rectangle 36"/>
              <p:cNvSpPr>
                <a:spLocks noChangeAspect="1" noChangeArrowheads="1"/>
              </p:cNvSpPr>
              <p:nvPr/>
            </p:nvSpPr>
            <p:spPr bwMode="auto">
              <a:xfrm>
                <a:off x="2607" y="2795"/>
                <a:ext cx="272" cy="44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93" name="Rectangle 37"/>
              <p:cNvSpPr>
                <a:spLocks noChangeAspect="1" noChangeArrowheads="1"/>
              </p:cNvSpPr>
              <p:nvPr/>
            </p:nvSpPr>
            <p:spPr bwMode="auto">
              <a:xfrm>
                <a:off x="2880" y="2795"/>
                <a:ext cx="272" cy="44"/>
              </a:xfrm>
              <a:prstGeom prst="rect">
                <a:avLst/>
              </a:prstGeom>
              <a:solidFill>
                <a:srgbClr val="FF33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59" name="Group 38"/>
            <p:cNvGrpSpPr>
              <a:grpSpLocks noChangeAspect="1"/>
            </p:cNvGrpSpPr>
            <p:nvPr/>
          </p:nvGrpSpPr>
          <p:grpSpPr bwMode="auto">
            <a:xfrm>
              <a:off x="3226" y="2320"/>
              <a:ext cx="1021" cy="34"/>
              <a:chOff x="3969" y="2342"/>
              <a:chExt cx="1361" cy="45"/>
            </a:xfrm>
          </p:grpSpPr>
          <p:sp>
            <p:nvSpPr>
              <p:cNvPr id="4184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3969" y="2343"/>
                <a:ext cx="272" cy="44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185" name="Rectangle 40"/>
              <p:cNvSpPr>
                <a:spLocks noChangeAspect="1" noChangeArrowheads="1"/>
              </p:cNvSpPr>
              <p:nvPr/>
            </p:nvSpPr>
            <p:spPr bwMode="auto">
              <a:xfrm>
                <a:off x="4241" y="2343"/>
                <a:ext cx="272" cy="4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86" name="Rectangle 41"/>
              <p:cNvSpPr>
                <a:spLocks noChangeAspect="1" noChangeArrowheads="1"/>
              </p:cNvSpPr>
              <p:nvPr/>
            </p:nvSpPr>
            <p:spPr bwMode="auto">
              <a:xfrm>
                <a:off x="4513" y="2342"/>
                <a:ext cx="272" cy="45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87" name="Rectangle 42"/>
              <p:cNvSpPr>
                <a:spLocks noChangeAspect="1" noChangeArrowheads="1"/>
              </p:cNvSpPr>
              <p:nvPr/>
            </p:nvSpPr>
            <p:spPr bwMode="auto">
              <a:xfrm>
                <a:off x="4785" y="2343"/>
                <a:ext cx="272" cy="44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88" name="Rectangle 43"/>
              <p:cNvSpPr>
                <a:spLocks noChangeAspect="1" noChangeArrowheads="1"/>
              </p:cNvSpPr>
              <p:nvPr/>
            </p:nvSpPr>
            <p:spPr bwMode="auto">
              <a:xfrm>
                <a:off x="5058" y="2343"/>
                <a:ext cx="272" cy="44"/>
              </a:xfrm>
              <a:prstGeom prst="rect">
                <a:avLst/>
              </a:prstGeom>
              <a:solidFill>
                <a:srgbClr val="FF33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60" name="Group 44"/>
            <p:cNvGrpSpPr>
              <a:grpSpLocks noChangeAspect="1"/>
            </p:cNvGrpSpPr>
            <p:nvPr/>
          </p:nvGrpSpPr>
          <p:grpSpPr bwMode="auto">
            <a:xfrm>
              <a:off x="3118" y="3005"/>
              <a:ext cx="1021" cy="34"/>
              <a:chOff x="929" y="3566"/>
              <a:chExt cx="1361" cy="45"/>
            </a:xfrm>
          </p:grpSpPr>
          <p:sp>
            <p:nvSpPr>
              <p:cNvPr id="4179" name="Rectangle 45"/>
              <p:cNvSpPr>
                <a:spLocks noChangeAspect="1" noChangeArrowheads="1"/>
              </p:cNvSpPr>
              <p:nvPr/>
            </p:nvSpPr>
            <p:spPr bwMode="auto">
              <a:xfrm>
                <a:off x="929" y="3567"/>
                <a:ext cx="272" cy="44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180" name="Rectangle 46"/>
              <p:cNvSpPr>
                <a:spLocks noChangeAspect="1" noChangeArrowheads="1"/>
              </p:cNvSpPr>
              <p:nvPr/>
            </p:nvSpPr>
            <p:spPr bwMode="auto">
              <a:xfrm>
                <a:off x="1201" y="3567"/>
                <a:ext cx="272" cy="4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81" name="Rectangle 47"/>
              <p:cNvSpPr>
                <a:spLocks noChangeAspect="1" noChangeArrowheads="1"/>
              </p:cNvSpPr>
              <p:nvPr/>
            </p:nvSpPr>
            <p:spPr bwMode="auto">
              <a:xfrm>
                <a:off x="1473" y="3566"/>
                <a:ext cx="272" cy="45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82" name="Rectangle 48"/>
              <p:cNvSpPr>
                <a:spLocks noChangeAspect="1" noChangeArrowheads="1"/>
              </p:cNvSpPr>
              <p:nvPr/>
            </p:nvSpPr>
            <p:spPr bwMode="auto">
              <a:xfrm>
                <a:off x="1745" y="3567"/>
                <a:ext cx="272" cy="44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83" name="Rectangle 49"/>
              <p:cNvSpPr>
                <a:spLocks noChangeAspect="1" noChangeArrowheads="1"/>
              </p:cNvSpPr>
              <p:nvPr/>
            </p:nvSpPr>
            <p:spPr bwMode="auto">
              <a:xfrm>
                <a:off x="2018" y="3567"/>
                <a:ext cx="272" cy="44"/>
              </a:xfrm>
              <a:prstGeom prst="rect">
                <a:avLst/>
              </a:prstGeom>
              <a:solidFill>
                <a:srgbClr val="FF33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61" name="Group 50"/>
            <p:cNvGrpSpPr>
              <a:grpSpLocks noChangeAspect="1"/>
            </p:cNvGrpSpPr>
            <p:nvPr/>
          </p:nvGrpSpPr>
          <p:grpSpPr bwMode="auto">
            <a:xfrm>
              <a:off x="1009" y="3005"/>
              <a:ext cx="1021" cy="34"/>
              <a:chOff x="1021" y="3294"/>
              <a:chExt cx="1361" cy="45"/>
            </a:xfrm>
          </p:grpSpPr>
          <p:sp>
            <p:nvSpPr>
              <p:cNvPr id="4174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1021" y="3295"/>
                <a:ext cx="272" cy="44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175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1293" y="3295"/>
                <a:ext cx="272" cy="44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76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1565" y="3294"/>
                <a:ext cx="272" cy="45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77" name="Rectangle 54"/>
              <p:cNvSpPr>
                <a:spLocks noChangeAspect="1" noChangeArrowheads="1"/>
              </p:cNvSpPr>
              <p:nvPr/>
            </p:nvSpPr>
            <p:spPr bwMode="auto">
              <a:xfrm>
                <a:off x="1837" y="3295"/>
                <a:ext cx="272" cy="44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78" name="Rectangle 55"/>
              <p:cNvSpPr>
                <a:spLocks noChangeAspect="1" noChangeArrowheads="1"/>
              </p:cNvSpPr>
              <p:nvPr/>
            </p:nvSpPr>
            <p:spPr bwMode="auto">
              <a:xfrm>
                <a:off x="2110" y="3295"/>
                <a:ext cx="272" cy="44"/>
              </a:xfrm>
              <a:prstGeom prst="rect">
                <a:avLst/>
              </a:prstGeom>
              <a:solidFill>
                <a:srgbClr val="FF33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62" name="Group 56"/>
            <p:cNvGrpSpPr>
              <a:grpSpLocks noChangeAspect="1"/>
            </p:cNvGrpSpPr>
            <p:nvPr/>
          </p:nvGrpSpPr>
          <p:grpSpPr bwMode="auto">
            <a:xfrm>
              <a:off x="1865" y="1310"/>
              <a:ext cx="1021" cy="34"/>
              <a:chOff x="929" y="3566"/>
              <a:chExt cx="1361" cy="45"/>
            </a:xfrm>
          </p:grpSpPr>
          <p:sp>
            <p:nvSpPr>
              <p:cNvPr id="4169" name="Rectangle 57"/>
              <p:cNvSpPr>
                <a:spLocks noChangeAspect="1" noChangeArrowheads="1"/>
              </p:cNvSpPr>
              <p:nvPr/>
            </p:nvSpPr>
            <p:spPr bwMode="auto">
              <a:xfrm>
                <a:off x="929" y="3567"/>
                <a:ext cx="272" cy="44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170" name="Rectangle 58"/>
              <p:cNvSpPr>
                <a:spLocks noChangeAspect="1" noChangeArrowheads="1"/>
              </p:cNvSpPr>
              <p:nvPr/>
            </p:nvSpPr>
            <p:spPr bwMode="auto">
              <a:xfrm>
                <a:off x="1201" y="3567"/>
                <a:ext cx="272" cy="4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71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1473" y="3566"/>
                <a:ext cx="272" cy="45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72" name="Rectangle 60"/>
              <p:cNvSpPr>
                <a:spLocks noChangeAspect="1" noChangeArrowheads="1"/>
              </p:cNvSpPr>
              <p:nvPr/>
            </p:nvSpPr>
            <p:spPr bwMode="auto">
              <a:xfrm>
                <a:off x="1745" y="3567"/>
                <a:ext cx="272" cy="44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73" name="Rectangle 61"/>
              <p:cNvSpPr>
                <a:spLocks noChangeAspect="1" noChangeArrowheads="1"/>
              </p:cNvSpPr>
              <p:nvPr/>
            </p:nvSpPr>
            <p:spPr bwMode="auto">
              <a:xfrm>
                <a:off x="2018" y="3567"/>
                <a:ext cx="272" cy="44"/>
              </a:xfrm>
              <a:prstGeom prst="rect">
                <a:avLst/>
              </a:prstGeom>
              <a:solidFill>
                <a:srgbClr val="FF33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63" name="Group 62"/>
            <p:cNvGrpSpPr>
              <a:grpSpLocks noChangeAspect="1"/>
            </p:cNvGrpSpPr>
            <p:nvPr/>
          </p:nvGrpSpPr>
          <p:grpSpPr bwMode="auto">
            <a:xfrm>
              <a:off x="1888" y="1651"/>
              <a:ext cx="1020" cy="34"/>
              <a:chOff x="929" y="3566"/>
              <a:chExt cx="1361" cy="45"/>
            </a:xfrm>
          </p:grpSpPr>
          <p:sp>
            <p:nvSpPr>
              <p:cNvPr id="4164" name="Rectangle 63"/>
              <p:cNvSpPr>
                <a:spLocks noChangeAspect="1" noChangeArrowheads="1"/>
              </p:cNvSpPr>
              <p:nvPr/>
            </p:nvSpPr>
            <p:spPr bwMode="auto">
              <a:xfrm>
                <a:off x="929" y="3567"/>
                <a:ext cx="272" cy="44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165" name="Rectangle 64"/>
              <p:cNvSpPr>
                <a:spLocks noChangeAspect="1" noChangeArrowheads="1"/>
              </p:cNvSpPr>
              <p:nvPr/>
            </p:nvSpPr>
            <p:spPr bwMode="auto">
              <a:xfrm>
                <a:off x="1201" y="3567"/>
                <a:ext cx="272" cy="4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66" name="Rectangle 65"/>
              <p:cNvSpPr>
                <a:spLocks noChangeAspect="1" noChangeArrowheads="1"/>
              </p:cNvSpPr>
              <p:nvPr/>
            </p:nvSpPr>
            <p:spPr bwMode="auto">
              <a:xfrm>
                <a:off x="1473" y="3566"/>
                <a:ext cx="272" cy="45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67" name="Rectangle 66"/>
              <p:cNvSpPr>
                <a:spLocks noChangeAspect="1" noChangeArrowheads="1"/>
              </p:cNvSpPr>
              <p:nvPr/>
            </p:nvSpPr>
            <p:spPr bwMode="auto">
              <a:xfrm>
                <a:off x="1745" y="3567"/>
                <a:ext cx="272" cy="44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68" name="Rectangle 67"/>
              <p:cNvSpPr>
                <a:spLocks noChangeAspect="1" noChangeArrowheads="1"/>
              </p:cNvSpPr>
              <p:nvPr/>
            </p:nvSpPr>
            <p:spPr bwMode="auto">
              <a:xfrm>
                <a:off x="2018" y="3567"/>
                <a:ext cx="272" cy="44"/>
              </a:xfrm>
              <a:prstGeom prst="rect">
                <a:avLst/>
              </a:prstGeom>
              <a:solidFill>
                <a:srgbClr val="FF33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01444" name="Group 68"/>
          <p:cNvGrpSpPr>
            <a:grpSpLocks/>
          </p:cNvGrpSpPr>
          <p:nvPr/>
        </p:nvGrpSpPr>
        <p:grpSpPr bwMode="auto">
          <a:xfrm>
            <a:off x="4716463" y="6283325"/>
            <a:ext cx="3600450" cy="601663"/>
            <a:chOff x="2971" y="3958"/>
            <a:chExt cx="2268" cy="379"/>
          </a:xfrm>
        </p:grpSpPr>
        <p:grpSp>
          <p:nvGrpSpPr>
            <p:cNvPr id="4134" name="Group 69"/>
            <p:cNvGrpSpPr>
              <a:grpSpLocks noChangeAspect="1"/>
            </p:cNvGrpSpPr>
            <p:nvPr/>
          </p:nvGrpSpPr>
          <p:grpSpPr bwMode="auto">
            <a:xfrm>
              <a:off x="3224" y="4124"/>
              <a:ext cx="1763" cy="48"/>
              <a:chOff x="1065" y="3702"/>
              <a:chExt cx="1361" cy="45"/>
            </a:xfrm>
          </p:grpSpPr>
          <p:sp>
            <p:nvSpPr>
              <p:cNvPr id="4144" name="Rectangle 70"/>
              <p:cNvSpPr>
                <a:spLocks noChangeAspect="1" noChangeArrowheads="1"/>
              </p:cNvSpPr>
              <p:nvPr/>
            </p:nvSpPr>
            <p:spPr bwMode="auto">
              <a:xfrm>
                <a:off x="1065" y="3703"/>
                <a:ext cx="272" cy="44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GB" altLang="fr-FR" sz="9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4145" name="Rectangle 71"/>
              <p:cNvSpPr>
                <a:spLocks noChangeAspect="1" noChangeArrowheads="1"/>
              </p:cNvSpPr>
              <p:nvPr/>
            </p:nvSpPr>
            <p:spPr bwMode="auto">
              <a:xfrm>
                <a:off x="1337" y="3703"/>
                <a:ext cx="272" cy="4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46" name="Rectangle 72"/>
              <p:cNvSpPr>
                <a:spLocks noChangeAspect="1" noChangeArrowheads="1"/>
              </p:cNvSpPr>
              <p:nvPr/>
            </p:nvSpPr>
            <p:spPr bwMode="auto">
              <a:xfrm>
                <a:off x="1609" y="3702"/>
                <a:ext cx="272" cy="45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47" name="Rectangle 73"/>
              <p:cNvSpPr>
                <a:spLocks noChangeAspect="1" noChangeArrowheads="1"/>
              </p:cNvSpPr>
              <p:nvPr/>
            </p:nvSpPr>
            <p:spPr bwMode="auto">
              <a:xfrm>
                <a:off x="1881" y="3703"/>
                <a:ext cx="272" cy="44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48" name="Rectangle 74"/>
              <p:cNvSpPr>
                <a:spLocks noChangeAspect="1" noChangeArrowheads="1"/>
              </p:cNvSpPr>
              <p:nvPr/>
            </p:nvSpPr>
            <p:spPr bwMode="auto">
              <a:xfrm>
                <a:off x="2154" y="3703"/>
                <a:ext cx="272" cy="44"/>
              </a:xfrm>
              <a:prstGeom prst="rect">
                <a:avLst/>
              </a:prstGeom>
              <a:solidFill>
                <a:srgbClr val="FF33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135" name="Text Box 75"/>
            <p:cNvSpPr txBox="1">
              <a:spLocks noChangeAspect="1" noChangeArrowheads="1"/>
            </p:cNvSpPr>
            <p:nvPr/>
          </p:nvSpPr>
          <p:spPr bwMode="auto">
            <a:xfrm>
              <a:off x="2971" y="4193"/>
              <a:ext cx="226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fr-FR" sz="900" b="1">
                  <a:solidFill>
                    <a:srgbClr val="000000"/>
                  </a:solidFill>
                </a:rPr>
                <a:t>Prot./Paleoz.  Meso-Cenoz.  Quatern.   Holocene      Modern</a:t>
              </a:r>
            </a:p>
          </p:txBody>
        </p:sp>
        <p:grpSp>
          <p:nvGrpSpPr>
            <p:cNvPr id="4136" name="Group 76"/>
            <p:cNvGrpSpPr>
              <a:grpSpLocks/>
            </p:cNvGrpSpPr>
            <p:nvPr/>
          </p:nvGrpSpPr>
          <p:grpSpPr bwMode="auto">
            <a:xfrm>
              <a:off x="3311" y="4162"/>
              <a:ext cx="1588" cy="45"/>
              <a:chOff x="1927" y="3884"/>
              <a:chExt cx="1588" cy="90"/>
            </a:xfrm>
          </p:grpSpPr>
          <p:sp>
            <p:nvSpPr>
              <p:cNvPr id="4139" name="Line 77"/>
              <p:cNvSpPr>
                <a:spLocks noChangeShapeType="1"/>
              </p:cNvSpPr>
              <p:nvPr/>
            </p:nvSpPr>
            <p:spPr bwMode="auto">
              <a:xfrm flipH="1">
                <a:off x="1927" y="3884"/>
                <a:ext cx="91" cy="9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140" name="Line 78"/>
              <p:cNvSpPr>
                <a:spLocks noChangeShapeType="1"/>
              </p:cNvSpPr>
              <p:nvPr/>
            </p:nvSpPr>
            <p:spPr bwMode="auto">
              <a:xfrm>
                <a:off x="2336" y="3884"/>
                <a:ext cx="0" cy="9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141" name="Line 79"/>
              <p:cNvSpPr>
                <a:spLocks noChangeShapeType="1"/>
              </p:cNvSpPr>
              <p:nvPr/>
            </p:nvSpPr>
            <p:spPr bwMode="auto">
              <a:xfrm>
                <a:off x="2699" y="3884"/>
                <a:ext cx="45" cy="9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142" name="Line 80"/>
              <p:cNvSpPr>
                <a:spLocks noChangeShapeType="1"/>
              </p:cNvSpPr>
              <p:nvPr/>
            </p:nvSpPr>
            <p:spPr bwMode="auto">
              <a:xfrm>
                <a:off x="3061" y="3884"/>
                <a:ext cx="46" cy="9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143" name="Line 81"/>
              <p:cNvSpPr>
                <a:spLocks noChangeShapeType="1"/>
              </p:cNvSpPr>
              <p:nvPr/>
            </p:nvSpPr>
            <p:spPr bwMode="auto">
              <a:xfrm>
                <a:off x="3424" y="3884"/>
                <a:ext cx="91" cy="9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1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137" name="Line 82"/>
            <p:cNvSpPr>
              <a:spLocks noChangeShapeType="1"/>
            </p:cNvSpPr>
            <p:nvPr/>
          </p:nvSpPr>
          <p:spPr bwMode="auto">
            <a:xfrm>
              <a:off x="3243" y="4086"/>
              <a:ext cx="17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4138" name="Text Box 83"/>
            <p:cNvSpPr txBox="1">
              <a:spLocks noChangeArrowheads="1"/>
            </p:cNvSpPr>
            <p:nvPr/>
          </p:nvSpPr>
          <p:spPr bwMode="auto">
            <a:xfrm>
              <a:off x="3764" y="3958"/>
              <a:ext cx="681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fr-FR" sz="800" b="1">
                  <a:solidFill>
                    <a:srgbClr val="000000"/>
                  </a:solidFill>
                </a:rPr>
                <a:t>Echelle des temps</a:t>
              </a:r>
            </a:p>
          </p:txBody>
        </p:sp>
      </p:grpSp>
      <p:grpSp>
        <p:nvGrpSpPr>
          <p:cNvPr id="101460" name="Group 84"/>
          <p:cNvGrpSpPr>
            <a:grpSpLocks/>
          </p:cNvGrpSpPr>
          <p:nvPr/>
        </p:nvGrpSpPr>
        <p:grpSpPr bwMode="auto">
          <a:xfrm>
            <a:off x="466725" y="5445125"/>
            <a:ext cx="6911975" cy="792163"/>
            <a:chOff x="294" y="3430"/>
            <a:chExt cx="4354" cy="499"/>
          </a:xfrm>
        </p:grpSpPr>
        <p:grpSp>
          <p:nvGrpSpPr>
            <p:cNvPr id="4121" name="Group 85"/>
            <p:cNvGrpSpPr>
              <a:grpSpLocks/>
            </p:cNvGrpSpPr>
            <p:nvPr/>
          </p:nvGrpSpPr>
          <p:grpSpPr bwMode="auto">
            <a:xfrm>
              <a:off x="294" y="3521"/>
              <a:ext cx="4354" cy="408"/>
              <a:chOff x="567" y="3521"/>
              <a:chExt cx="4354" cy="363"/>
            </a:xfrm>
          </p:grpSpPr>
          <p:sp>
            <p:nvSpPr>
              <p:cNvPr id="4130" name="AutoShape 86"/>
              <p:cNvSpPr>
                <a:spLocks noChangeArrowheads="1"/>
              </p:cNvSpPr>
              <p:nvPr/>
            </p:nvSpPr>
            <p:spPr bwMode="auto">
              <a:xfrm>
                <a:off x="1655" y="3521"/>
                <a:ext cx="1088" cy="363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altLang="fr-FR" sz="1000">
                    <a:solidFill>
                      <a:srgbClr val="000000"/>
                    </a:solidFill>
                  </a:rPr>
                  <a:t>Collections patrimoniales</a:t>
                </a:r>
              </a:p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altLang="fr-FR" sz="1000">
                    <a:solidFill>
                      <a:srgbClr val="000000"/>
                    </a:solidFill>
                  </a:rPr>
                  <a:t>(68 M spécimens)</a:t>
                </a:r>
              </a:p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altLang="fr-FR" sz="1000">
                    <a:solidFill>
                      <a:srgbClr val="000000"/>
                    </a:solidFill>
                  </a:rPr>
                  <a:t> + Réseau des Muséums</a:t>
                </a:r>
              </a:p>
            </p:txBody>
          </p:sp>
          <p:sp>
            <p:nvSpPr>
              <p:cNvPr id="4131" name="AutoShape 87"/>
              <p:cNvSpPr>
                <a:spLocks noChangeArrowheads="1"/>
              </p:cNvSpPr>
              <p:nvPr/>
            </p:nvSpPr>
            <p:spPr bwMode="auto">
              <a:xfrm>
                <a:off x="567" y="3521"/>
                <a:ext cx="1088" cy="363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altLang="fr-FR" sz="1000">
                    <a:solidFill>
                      <a:srgbClr val="000000"/>
                    </a:solidFill>
                  </a:rPr>
                  <a:t>Observatoires et bases de données</a:t>
                </a:r>
              </a:p>
            </p:txBody>
          </p:sp>
          <p:sp>
            <p:nvSpPr>
              <p:cNvPr id="4132" name="AutoShape 88"/>
              <p:cNvSpPr>
                <a:spLocks noChangeArrowheads="1"/>
              </p:cNvSpPr>
              <p:nvPr/>
            </p:nvSpPr>
            <p:spPr bwMode="auto">
              <a:xfrm>
                <a:off x="2744" y="3521"/>
                <a:ext cx="1088" cy="363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altLang="fr-FR" sz="1000">
                    <a:solidFill>
                      <a:srgbClr val="000000"/>
                    </a:solidFill>
                  </a:rPr>
                  <a:t>“Grandes missions” (Inventaires, bioarchéologie, préhistoire, paléontologie)</a:t>
                </a:r>
              </a:p>
            </p:txBody>
          </p:sp>
          <p:sp>
            <p:nvSpPr>
              <p:cNvPr id="4133" name="AutoShape 89"/>
              <p:cNvSpPr>
                <a:spLocks noChangeArrowheads="1"/>
              </p:cNvSpPr>
              <p:nvPr/>
            </p:nvSpPr>
            <p:spPr bwMode="auto">
              <a:xfrm>
                <a:off x="3833" y="3521"/>
                <a:ext cx="1088" cy="363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altLang="fr-FR" sz="1000">
                    <a:solidFill>
                      <a:srgbClr val="000000"/>
                    </a:solidFill>
                  </a:rPr>
                  <a:t>Plates-formes techniques et équipements</a:t>
                </a:r>
              </a:p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altLang="fr-FR" sz="1000">
                    <a:solidFill>
                      <a:srgbClr val="000000"/>
                    </a:solidFill>
                  </a:rPr>
                  <a:t>Mutualisés</a:t>
                </a:r>
              </a:p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altLang="fr-FR" sz="1000">
                    <a:solidFill>
                      <a:srgbClr val="000000"/>
                    </a:solidFill>
                  </a:rPr>
                  <a:t> (notamment </a:t>
                </a:r>
                <a:r>
                  <a:rPr lang="fr-FR" altLang="fr-FR" sz="1000" b="1">
                    <a:solidFill>
                      <a:srgbClr val="000000"/>
                    </a:solidFill>
                  </a:rPr>
                  <a:t>UMS 2700</a:t>
                </a:r>
                <a:r>
                  <a:rPr lang="fr-FR" altLang="fr-FR" sz="1000">
                    <a:solidFill>
                      <a:srgbClr val="000000"/>
                    </a:solidFill>
                  </a:rPr>
                  <a:t>)</a:t>
                </a:r>
              </a:p>
            </p:txBody>
          </p:sp>
        </p:grpSp>
        <p:grpSp>
          <p:nvGrpSpPr>
            <p:cNvPr id="4122" name="Group 90"/>
            <p:cNvGrpSpPr>
              <a:grpSpLocks/>
            </p:cNvGrpSpPr>
            <p:nvPr/>
          </p:nvGrpSpPr>
          <p:grpSpPr bwMode="auto">
            <a:xfrm>
              <a:off x="793" y="3430"/>
              <a:ext cx="3356" cy="91"/>
              <a:chOff x="975" y="3430"/>
              <a:chExt cx="3356" cy="91"/>
            </a:xfrm>
          </p:grpSpPr>
          <p:sp>
            <p:nvSpPr>
              <p:cNvPr id="4123" name="AutoShape 91"/>
              <p:cNvSpPr>
                <a:spLocks noChangeArrowheads="1"/>
              </p:cNvSpPr>
              <p:nvPr/>
            </p:nvSpPr>
            <p:spPr bwMode="auto">
              <a:xfrm>
                <a:off x="975" y="3430"/>
                <a:ext cx="181" cy="91"/>
              </a:xfrm>
              <a:prstGeom prst="triangle">
                <a:avLst>
                  <a:gd name="adj" fmla="val 50000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24" name="AutoShape 92"/>
              <p:cNvSpPr>
                <a:spLocks noChangeArrowheads="1"/>
              </p:cNvSpPr>
              <p:nvPr/>
            </p:nvSpPr>
            <p:spPr bwMode="auto">
              <a:xfrm>
                <a:off x="1504" y="3430"/>
                <a:ext cx="181" cy="91"/>
              </a:xfrm>
              <a:prstGeom prst="triangle">
                <a:avLst>
                  <a:gd name="adj" fmla="val 50000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25" name="AutoShape 93"/>
              <p:cNvSpPr>
                <a:spLocks noChangeArrowheads="1"/>
              </p:cNvSpPr>
              <p:nvPr/>
            </p:nvSpPr>
            <p:spPr bwMode="auto">
              <a:xfrm>
                <a:off x="2033" y="3430"/>
                <a:ext cx="181" cy="91"/>
              </a:xfrm>
              <a:prstGeom prst="triangle">
                <a:avLst>
                  <a:gd name="adj" fmla="val 50000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26" name="AutoShape 94"/>
              <p:cNvSpPr>
                <a:spLocks noChangeArrowheads="1"/>
              </p:cNvSpPr>
              <p:nvPr/>
            </p:nvSpPr>
            <p:spPr bwMode="auto">
              <a:xfrm>
                <a:off x="2562" y="3430"/>
                <a:ext cx="181" cy="91"/>
              </a:xfrm>
              <a:prstGeom prst="triangle">
                <a:avLst>
                  <a:gd name="adj" fmla="val 50000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27" name="AutoShape 95"/>
              <p:cNvSpPr>
                <a:spLocks noChangeArrowheads="1"/>
              </p:cNvSpPr>
              <p:nvPr/>
            </p:nvSpPr>
            <p:spPr bwMode="auto">
              <a:xfrm>
                <a:off x="3091" y="3430"/>
                <a:ext cx="181" cy="91"/>
              </a:xfrm>
              <a:prstGeom prst="triangle">
                <a:avLst>
                  <a:gd name="adj" fmla="val 50000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28" name="AutoShape 96"/>
              <p:cNvSpPr>
                <a:spLocks noChangeArrowheads="1"/>
              </p:cNvSpPr>
              <p:nvPr/>
            </p:nvSpPr>
            <p:spPr bwMode="auto">
              <a:xfrm>
                <a:off x="3620" y="3430"/>
                <a:ext cx="181" cy="91"/>
              </a:xfrm>
              <a:prstGeom prst="triangle">
                <a:avLst>
                  <a:gd name="adj" fmla="val 50000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29" name="AutoShape 97"/>
              <p:cNvSpPr>
                <a:spLocks noChangeArrowheads="1"/>
              </p:cNvSpPr>
              <p:nvPr/>
            </p:nvSpPr>
            <p:spPr bwMode="auto">
              <a:xfrm>
                <a:off x="4150" y="3430"/>
                <a:ext cx="181" cy="91"/>
              </a:xfrm>
              <a:prstGeom prst="triangle">
                <a:avLst>
                  <a:gd name="adj" fmla="val 50000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01474" name="Group 98"/>
          <p:cNvGrpSpPr>
            <a:grpSpLocks/>
          </p:cNvGrpSpPr>
          <p:nvPr/>
        </p:nvGrpSpPr>
        <p:grpSpPr bwMode="auto">
          <a:xfrm>
            <a:off x="539750" y="115888"/>
            <a:ext cx="6740525" cy="793750"/>
            <a:chOff x="340" y="73"/>
            <a:chExt cx="4246" cy="500"/>
          </a:xfrm>
        </p:grpSpPr>
        <p:sp>
          <p:nvSpPr>
            <p:cNvPr id="4109" name="Oval 99"/>
            <p:cNvSpPr>
              <a:spLocks noChangeArrowheads="1"/>
            </p:cNvSpPr>
            <p:nvPr/>
          </p:nvSpPr>
          <p:spPr bwMode="auto">
            <a:xfrm>
              <a:off x="340" y="73"/>
              <a:ext cx="1315" cy="40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000" b="1">
                  <a:solidFill>
                    <a:srgbClr val="000000"/>
                  </a:solidFill>
                </a:rPr>
                <a:t>WP9.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000" b="1">
                  <a:solidFill>
                    <a:srgbClr val="000000"/>
                  </a:solidFill>
                </a:rPr>
                <a:t> Publication et édition scientifiques</a:t>
              </a:r>
              <a:endParaRPr lang="fr-FR" altLang="fr-FR" sz="1800">
                <a:solidFill>
                  <a:srgbClr val="000000"/>
                </a:solidFill>
              </a:endParaRPr>
            </a:p>
          </p:txBody>
        </p:sp>
        <p:sp>
          <p:nvSpPr>
            <p:cNvPr id="4110" name="Oval 100"/>
            <p:cNvSpPr>
              <a:spLocks noChangeArrowheads="1"/>
            </p:cNvSpPr>
            <p:nvPr/>
          </p:nvSpPr>
          <p:spPr bwMode="auto">
            <a:xfrm>
              <a:off x="3470" y="73"/>
              <a:ext cx="1116" cy="40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000" b="1">
                  <a:solidFill>
                    <a:srgbClr val="000000"/>
                  </a:solidFill>
                </a:rPr>
                <a:t>WP12.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000" b="1">
                  <a:solidFill>
                    <a:srgbClr val="000000"/>
                  </a:solidFill>
                </a:rPr>
                <a:t>Enseignement Master et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000" b="1">
                  <a:solidFill>
                    <a:srgbClr val="000000"/>
                  </a:solidFill>
                </a:rPr>
                <a:t>formation à la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000" b="1">
                  <a:solidFill>
                    <a:srgbClr val="000000"/>
                  </a:solidFill>
                </a:rPr>
                <a:t>recherche</a:t>
              </a:r>
            </a:p>
          </p:txBody>
        </p:sp>
        <p:grpSp>
          <p:nvGrpSpPr>
            <p:cNvPr id="4111" name="Group 101"/>
            <p:cNvGrpSpPr>
              <a:grpSpLocks/>
            </p:cNvGrpSpPr>
            <p:nvPr/>
          </p:nvGrpSpPr>
          <p:grpSpPr bwMode="auto">
            <a:xfrm>
              <a:off x="703" y="482"/>
              <a:ext cx="3356" cy="91"/>
              <a:chOff x="975" y="3430"/>
              <a:chExt cx="3356" cy="91"/>
            </a:xfrm>
          </p:grpSpPr>
          <p:sp>
            <p:nvSpPr>
              <p:cNvPr id="4114" name="AutoShape 102"/>
              <p:cNvSpPr>
                <a:spLocks noChangeArrowheads="1"/>
              </p:cNvSpPr>
              <p:nvPr/>
            </p:nvSpPr>
            <p:spPr bwMode="auto">
              <a:xfrm>
                <a:off x="975" y="3430"/>
                <a:ext cx="181" cy="91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15" name="AutoShape 103"/>
              <p:cNvSpPr>
                <a:spLocks noChangeArrowheads="1"/>
              </p:cNvSpPr>
              <p:nvPr/>
            </p:nvSpPr>
            <p:spPr bwMode="auto">
              <a:xfrm>
                <a:off x="1504" y="3430"/>
                <a:ext cx="181" cy="91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16" name="AutoShape 104"/>
              <p:cNvSpPr>
                <a:spLocks noChangeArrowheads="1"/>
              </p:cNvSpPr>
              <p:nvPr/>
            </p:nvSpPr>
            <p:spPr bwMode="auto">
              <a:xfrm>
                <a:off x="2033" y="3430"/>
                <a:ext cx="181" cy="91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17" name="AutoShape 105"/>
              <p:cNvSpPr>
                <a:spLocks noChangeArrowheads="1"/>
              </p:cNvSpPr>
              <p:nvPr/>
            </p:nvSpPr>
            <p:spPr bwMode="auto">
              <a:xfrm>
                <a:off x="2562" y="3430"/>
                <a:ext cx="181" cy="91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18" name="AutoShape 106"/>
              <p:cNvSpPr>
                <a:spLocks noChangeArrowheads="1"/>
              </p:cNvSpPr>
              <p:nvPr/>
            </p:nvSpPr>
            <p:spPr bwMode="auto">
              <a:xfrm>
                <a:off x="3091" y="3430"/>
                <a:ext cx="181" cy="91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19" name="AutoShape 107"/>
              <p:cNvSpPr>
                <a:spLocks noChangeArrowheads="1"/>
              </p:cNvSpPr>
              <p:nvPr/>
            </p:nvSpPr>
            <p:spPr bwMode="auto">
              <a:xfrm>
                <a:off x="3620" y="3430"/>
                <a:ext cx="181" cy="91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4120" name="AutoShape 108"/>
              <p:cNvSpPr>
                <a:spLocks noChangeArrowheads="1"/>
              </p:cNvSpPr>
              <p:nvPr/>
            </p:nvSpPr>
            <p:spPr bwMode="auto">
              <a:xfrm>
                <a:off x="4150" y="3430"/>
                <a:ext cx="181" cy="91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fr-FR" altLang="fr-FR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112" name="Oval 109"/>
            <p:cNvSpPr>
              <a:spLocks noChangeArrowheads="1"/>
            </p:cNvSpPr>
            <p:nvPr/>
          </p:nvSpPr>
          <p:spPr bwMode="auto">
            <a:xfrm>
              <a:off x="1429" y="73"/>
              <a:ext cx="1116" cy="40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000" b="1">
                  <a:solidFill>
                    <a:srgbClr val="000000"/>
                  </a:solidFill>
                </a:rPr>
                <a:t>WP10.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000" b="1">
                  <a:solidFill>
                    <a:srgbClr val="000000"/>
                  </a:solidFill>
                </a:rPr>
                <a:t>Indicateurs et expertise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000" b="1">
                  <a:solidFill>
                    <a:srgbClr val="000000"/>
                  </a:solidFill>
                </a:rPr>
                <a:t>pour les acteurs publics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000" b="1">
                  <a:solidFill>
                    <a:srgbClr val="000000"/>
                  </a:solidFill>
                </a:rPr>
                <a:t>et privés</a:t>
              </a:r>
            </a:p>
          </p:txBody>
        </p:sp>
        <p:sp>
          <p:nvSpPr>
            <p:cNvPr id="4113" name="Oval 110"/>
            <p:cNvSpPr>
              <a:spLocks noChangeArrowheads="1"/>
            </p:cNvSpPr>
            <p:nvPr/>
          </p:nvSpPr>
          <p:spPr bwMode="auto">
            <a:xfrm>
              <a:off x="2478" y="73"/>
              <a:ext cx="1116" cy="40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000" b="1">
                  <a:solidFill>
                    <a:srgbClr val="000000"/>
                  </a:solidFill>
                </a:rPr>
                <a:t>WP11. 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000" b="1">
                  <a:solidFill>
                    <a:srgbClr val="000000"/>
                  </a:solidFill>
                </a:rPr>
                <a:t>Expositions temporaires et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000" b="1">
                  <a:solidFill>
                    <a:srgbClr val="000000"/>
                  </a:solidFill>
                </a:rPr>
                <a:t>permanentes</a:t>
              </a:r>
            </a:p>
          </p:txBody>
        </p:sp>
      </p:grpSp>
      <p:pic>
        <p:nvPicPr>
          <p:cNvPr id="4107" name="Picture 1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407150"/>
            <a:ext cx="504825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693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220</Words>
  <Application>Microsoft Office PowerPoint</Application>
  <PresentationFormat>Affichage à l'écran (4:3)</PresentationFormat>
  <Paragraphs>44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Présentation PowerPoint</vt:lpstr>
    </vt:vector>
  </TitlesOfParts>
  <Company>MNHN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Myriam Meziou</dc:creator>
  <cp:lastModifiedBy>Myriam Meziou</cp:lastModifiedBy>
  <cp:revision>2</cp:revision>
  <dcterms:created xsi:type="dcterms:W3CDTF">2015-04-27T09:15:17Z</dcterms:created>
  <dcterms:modified xsi:type="dcterms:W3CDTF">2015-04-27T09:16:18Z</dcterms:modified>
</cp:coreProperties>
</file>